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4" r:id="rId18"/>
    <p:sldId id="270" r:id="rId19"/>
    <p:sldId id="272" r:id="rId20"/>
    <p:sldId id="275" r:id="rId21"/>
    <p:sldId id="271" r:id="rId22"/>
    <p:sldId id="279" r:id="rId23"/>
    <p:sldId id="276" r:id="rId24"/>
    <p:sldId id="278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mbria Math" panose="02040503050406030204" pitchFamily="18" charset="0"/>
      <p:regular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ACA8"/>
    <a:srgbClr val="13A983"/>
    <a:srgbClr val="F07D00"/>
    <a:srgbClr val="28618C"/>
    <a:srgbClr val="93C356"/>
    <a:srgbClr val="009BA4"/>
    <a:srgbClr val="BCCF02"/>
    <a:srgbClr val="539DC5"/>
    <a:srgbClr val="E02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90028"/>
  </p:normalViewPr>
  <p:slideViewPr>
    <p:cSldViewPr snapToGrid="0" snapToObjects="1">
      <p:cViewPr varScale="1">
        <p:scale>
          <a:sx n="111" d="100"/>
          <a:sy n="111" d="100"/>
        </p:scale>
        <p:origin x="592" y="19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22.03.20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22.03.20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36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729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550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22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23.03.2020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29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23.03.2020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62978"/>
              </p:ext>
            </p:extLst>
          </p:nvPr>
        </p:nvGraphicFramePr>
        <p:xfrm>
          <a:off x="874711" y="2760339"/>
          <a:ext cx="10580690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069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726868540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058069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5165502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 (Global Error)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Global error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841759"/>
                <a:ext cx="10580688" cy="5165502"/>
              </a:xfrm>
              <a:blipFill>
                <a:blip r:embed="rId2"/>
                <a:stretch>
                  <a:fillRect l="-1199" t="-1225" b="-955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2393723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2393723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001255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1995895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3854586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3551759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 - CNN based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kernel size 3 for all filters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555123"/>
              </a:xfrm>
              <a:prstGeom prst="rect">
                <a:avLst/>
              </a:prstGeom>
              <a:blipFill>
                <a:blip r:embed="rId6"/>
                <a:stretch>
                  <a:fillRect l="-791" t="-4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" r="1545" b="2859"/>
          <a:stretch/>
        </p:blipFill>
        <p:spPr>
          <a:xfrm>
            <a:off x="736600" y="1030288"/>
            <a:ext cx="5118111" cy="2902853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5854712" y="424038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4425" y="1264024"/>
            <a:ext cx="0" cy="20609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3ED95FF2-C317-5844-B359-0428C67F2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7774" y="4043556"/>
            <a:ext cx="2717794" cy="2038346"/>
          </a:xfrm>
          <a:prstGeom prst="rect">
            <a:avLst/>
          </a:prstGeom>
        </p:spPr>
      </p:pic>
      <p:pic>
        <p:nvPicPr>
          <p:cNvPr id="8" name="Grafik 7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9EAF6521-2A00-5F4B-BAB7-71B80450E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033546"/>
            <a:ext cx="5359399" cy="3010010"/>
          </a:xfrm>
          <a:prstGeom prst="rect">
            <a:avLst/>
          </a:prstGeom>
        </p:spPr>
      </p:pic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134A116-EE5E-E648-875D-7919E24BFA96}"/>
              </a:ext>
            </a:extLst>
          </p:cNvPr>
          <p:cNvCxnSpPr>
            <a:cxnSpLocks/>
          </p:cNvCxnSpPr>
          <p:nvPr/>
        </p:nvCxnSpPr>
        <p:spPr>
          <a:xfrm>
            <a:off x="7555848" y="4300057"/>
            <a:ext cx="27561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A4BC49A-F073-6345-BE89-A1FE5DB80A5C}"/>
              </a:ext>
            </a:extLst>
          </p:cNvPr>
          <p:cNvSpPr txBox="1"/>
          <p:nvPr/>
        </p:nvSpPr>
        <p:spPr>
          <a:xfrm>
            <a:off x="7922257" y="4129241"/>
            <a:ext cx="256810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Ground truth threshold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7C43BBC-898F-CE4E-9029-F07136451EF1}"/>
              </a:ext>
            </a:extLst>
          </p:cNvPr>
          <p:cNvCxnSpPr>
            <a:cxnSpLocks/>
          </p:cNvCxnSpPr>
          <p:nvPr/>
        </p:nvCxnSpPr>
        <p:spPr>
          <a:xfrm flipV="1">
            <a:off x="10209438" y="1273549"/>
            <a:ext cx="0" cy="20725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EF3B3FD-24A2-B245-B2D1-4054CB0B4D7C}"/>
              </a:ext>
            </a:extLst>
          </p:cNvPr>
          <p:cNvCxnSpPr>
            <a:cxnSpLocks/>
          </p:cNvCxnSpPr>
          <p:nvPr/>
        </p:nvCxnSpPr>
        <p:spPr>
          <a:xfrm flipV="1">
            <a:off x="10417615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3E5B100-29BE-4741-BF54-0CAFA2E8B21E}"/>
              </a:ext>
            </a:extLst>
          </p:cNvPr>
          <p:cNvCxnSpPr>
            <a:cxnSpLocks/>
          </p:cNvCxnSpPr>
          <p:nvPr/>
        </p:nvCxnSpPr>
        <p:spPr>
          <a:xfrm flipV="1">
            <a:off x="4713041" y="1251284"/>
            <a:ext cx="0" cy="19272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0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457089985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921849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to predict 0.5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t-SNE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F23DAB-912B-B447-9C5B-5D2EA7B1E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AF6D96-5757-A344-8E45-D9EF8A22A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1268118" y="1127718"/>
            <a:ext cx="3165661" cy="24817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4A115D9-51C2-B443-8825-484E4B228A2E}"/>
              </a:ext>
            </a:extLst>
          </p:cNvPr>
          <p:cNvSpPr txBox="1"/>
          <p:nvPr/>
        </p:nvSpPr>
        <p:spPr>
          <a:xfrm>
            <a:off x="1268119" y="8267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86EF694-2EEE-0C41-A8C3-AF54F3A62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871020" y="1122108"/>
            <a:ext cx="3165661" cy="24817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5575600-C7B7-9F4D-8AF0-2499155C6CB8}"/>
              </a:ext>
            </a:extLst>
          </p:cNvPr>
          <p:cNvSpPr txBox="1"/>
          <p:nvPr/>
        </p:nvSpPr>
        <p:spPr>
          <a:xfrm>
            <a:off x="4754558" y="786085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CD65C13-D89E-1A43-A227-E204AF7FC675}"/>
              </a:ext>
            </a:extLst>
          </p:cNvPr>
          <p:cNvSpPr txBox="1"/>
          <p:nvPr/>
        </p:nvSpPr>
        <p:spPr>
          <a:xfrm>
            <a:off x="8366389" y="780476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2908CC0-8E1B-8C4F-A3B3-B0F8644FED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9" t="9139" r="8951" b="4037"/>
          <a:stretch/>
        </p:blipFill>
        <p:spPr>
          <a:xfrm>
            <a:off x="1173482" y="3597934"/>
            <a:ext cx="3311890" cy="25197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36E7AFC-9400-9147-9AD3-78BF291CA8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3" t="11774" r="10415" b="4143"/>
          <a:stretch/>
        </p:blipFill>
        <p:spPr>
          <a:xfrm>
            <a:off x="4844589" y="3655829"/>
            <a:ext cx="3178280" cy="24468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C913814-B64E-B745-B14C-2C589F98E0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17" t="10579" r="9387" b="4426"/>
          <a:stretch/>
        </p:blipFill>
        <p:spPr>
          <a:xfrm>
            <a:off x="8326371" y="3603900"/>
            <a:ext cx="3321934" cy="24914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E973199-5050-BE4B-86B3-0EE70A317B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802" t="11495" r="10582" b="6016"/>
          <a:stretch/>
        </p:blipFill>
        <p:spPr>
          <a:xfrm>
            <a:off x="8444525" y="1148328"/>
            <a:ext cx="3165661" cy="242935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C009178-E884-8B47-B8DD-1CD2725B67AC}"/>
              </a:ext>
            </a:extLst>
          </p:cNvPr>
          <p:cNvSpPr txBox="1"/>
          <p:nvPr/>
        </p:nvSpPr>
        <p:spPr>
          <a:xfrm>
            <a:off x="50658" y="2146278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PCA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44414FB-6D1C-B546-BEBB-974AE709292D}"/>
              </a:ext>
            </a:extLst>
          </p:cNvPr>
          <p:cNvSpPr txBox="1"/>
          <p:nvPr/>
        </p:nvSpPr>
        <p:spPr>
          <a:xfrm>
            <a:off x="50658" y="4678809"/>
            <a:ext cx="111124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t-SNE</a:t>
            </a:r>
          </a:p>
        </p:txBody>
      </p:sp>
    </p:spTree>
    <p:extLst>
      <p:ext uri="{BB962C8B-B14F-4D97-AF65-F5344CB8AC3E}">
        <p14:creationId xmlns:p14="http://schemas.microsoft.com/office/powerpoint/2010/main" val="2716892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Reduce number of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CBDCA-518D-1D4F-A9ED-144AA303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4F38A6B6-AD9A-E243-A486-9B6368A1B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599" y="949271"/>
            <a:ext cx="4415220" cy="2479729"/>
          </a:xfrm>
          <a:prstGeom prst="rect">
            <a:avLst/>
          </a:prstGeom>
          <a:ln>
            <a:noFill/>
          </a:ln>
        </p:spPr>
      </p:pic>
      <p:pic>
        <p:nvPicPr>
          <p:cNvPr id="15" name="Inhaltsplatzhalter 4">
            <a:extLst>
              <a:ext uri="{FF2B5EF4-FFF2-40B4-BE49-F238E27FC236}">
                <a16:creationId xmlns:a16="http://schemas.microsoft.com/office/drawing/2014/main" id="{E0720888-8651-D14B-95A2-575B047E0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90" y="954885"/>
            <a:ext cx="4415220" cy="2479728"/>
          </a:xfrm>
          <a:prstGeom prst="rect">
            <a:avLst/>
          </a:prstGeom>
          <a:ln>
            <a:noFill/>
          </a:ln>
        </p:spPr>
      </p:pic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04DCA8D9-E4E1-B749-AAF9-5CC5B94E9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9889" y="3644924"/>
            <a:ext cx="4415219" cy="2479729"/>
          </a:xfrm>
          <a:prstGeom prst="rect">
            <a:avLst/>
          </a:prstGeom>
          <a:ln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4CC252F-6E9C-DA41-9A04-08F9708D8477}"/>
              </a:ext>
            </a:extLst>
          </p:cNvPr>
          <p:cNvSpPr txBox="1"/>
          <p:nvPr/>
        </p:nvSpPr>
        <p:spPr>
          <a:xfrm>
            <a:off x="1491386" y="752354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8; Latent Space 50%</a:t>
            </a:r>
          </a:p>
        </p:txBody>
      </p:sp>
      <p:pic>
        <p:nvPicPr>
          <p:cNvPr id="17" name="Inhaltsplatzhalter 4">
            <a:extLst>
              <a:ext uri="{FF2B5EF4-FFF2-40B4-BE49-F238E27FC236}">
                <a16:creationId xmlns:a16="http://schemas.microsoft.com/office/drawing/2014/main" id="{EC53AB2B-1AFA-6641-9015-0074A37A6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5600" y="3631103"/>
            <a:ext cx="4415219" cy="2479728"/>
          </a:xfrm>
          <a:prstGeom prst="rect">
            <a:avLst/>
          </a:prstGeom>
          <a:ln>
            <a:noFill/>
          </a:ln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044A6FAD-7145-8741-9513-134EE272402F}"/>
              </a:ext>
            </a:extLst>
          </p:cNvPr>
          <p:cNvSpPr txBox="1"/>
          <p:nvPr/>
        </p:nvSpPr>
        <p:spPr>
          <a:xfrm>
            <a:off x="6473391" y="753289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16; Latent Space 50%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F761180-0582-824F-BC89-6429E5AACFD2}"/>
              </a:ext>
            </a:extLst>
          </p:cNvPr>
          <p:cNvSpPr txBox="1"/>
          <p:nvPr/>
        </p:nvSpPr>
        <p:spPr>
          <a:xfrm>
            <a:off x="1491383" y="3440770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32; Latent Space 50%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3005817-8B31-1B40-B951-9CAE72A952DC}"/>
              </a:ext>
            </a:extLst>
          </p:cNvPr>
          <p:cNvSpPr txBox="1"/>
          <p:nvPr/>
        </p:nvSpPr>
        <p:spPr>
          <a:xfrm>
            <a:off x="6473390" y="3432058"/>
            <a:ext cx="398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 64; Latent Space 50%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6AED97D-7846-6240-B30D-4D3898DA2921}"/>
              </a:ext>
            </a:extLst>
          </p:cNvPr>
          <p:cNvCxnSpPr>
            <a:cxnSpLocks/>
          </p:cNvCxnSpPr>
          <p:nvPr/>
        </p:nvCxnSpPr>
        <p:spPr>
          <a:xfrm flipV="1">
            <a:off x="9401411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C5EA447-8986-D44B-9E67-44EA46303408}"/>
              </a:ext>
            </a:extLst>
          </p:cNvPr>
          <p:cNvCxnSpPr>
            <a:cxnSpLocks/>
          </p:cNvCxnSpPr>
          <p:nvPr/>
        </p:nvCxnSpPr>
        <p:spPr>
          <a:xfrm flipV="1">
            <a:off x="9397336" y="3820120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16BE379-707C-FA42-B9AC-2F1FC7916A3C}"/>
              </a:ext>
            </a:extLst>
          </p:cNvPr>
          <p:cNvCxnSpPr>
            <a:cxnSpLocks/>
          </p:cNvCxnSpPr>
          <p:nvPr/>
        </p:nvCxnSpPr>
        <p:spPr>
          <a:xfrm flipV="1">
            <a:off x="4462784" y="3838084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0397682-0833-8B4B-BE5D-ED483D753428}"/>
              </a:ext>
            </a:extLst>
          </p:cNvPr>
          <p:cNvCxnSpPr>
            <a:cxnSpLocks/>
          </p:cNvCxnSpPr>
          <p:nvPr/>
        </p:nvCxnSpPr>
        <p:spPr>
          <a:xfrm flipV="1">
            <a:off x="4459445" y="1140593"/>
            <a:ext cx="0" cy="1717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00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985B37-65B1-434A-9D6A-3FFF48016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FF39A-4D7F-6F40-B3F0-019E836D2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1329005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GB" dirty="0"/>
              <a:t>Good results are caused due to pre-processing order</a:t>
            </a:r>
          </a:p>
          <a:p>
            <a:pPr marL="285750" indent="-285750">
              <a:buFontTx/>
              <a:buChar char="-"/>
            </a:pPr>
            <a:r>
              <a:rPr lang="en-GB" dirty="0"/>
              <a:t>Two modes of signal pre-processing: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Cut the signal into windows and then normalize each window (default setting)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Normalize the signal and then cut into windows </a:t>
            </a:r>
          </a:p>
          <a:p>
            <a:pPr marL="681692" lvl="1" indent="-285750">
              <a:buFontTx/>
              <a:buChar char="-"/>
            </a:pPr>
            <a:endParaRPr lang="en-GB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357E951-9211-5042-9F56-69909F3EF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813318"/>
            <a:ext cx="5630261" cy="316213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FA4F486F-6E67-E348-9669-BCA2EF8274FD}"/>
              </a:ext>
            </a:extLst>
          </p:cNvPr>
          <p:cNvSpPr txBox="1"/>
          <p:nvPr/>
        </p:nvSpPr>
        <p:spPr>
          <a:xfrm>
            <a:off x="6504972" y="3075659"/>
            <a:ext cx="4950427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Result of approach 2 for window size 8 and latent space 50%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AUC = 0.86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Approach 1 amplifies minor fluctuations in the signal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8EC9FE6C-3B3E-4746-8C58-E432B2ADF62A}"/>
              </a:ext>
            </a:extLst>
          </p:cNvPr>
          <p:cNvCxnSpPr>
            <a:cxnSpLocks/>
          </p:cNvCxnSpPr>
          <p:nvPr/>
        </p:nvCxnSpPr>
        <p:spPr>
          <a:xfrm flipV="1">
            <a:off x="5201125" y="3070579"/>
            <a:ext cx="0" cy="21719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610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Changepoint analysis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681692" lvl="1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FE3383-B77E-684A-9BED-5C7890C21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088689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F6CA54-ECC1-A745-8AAB-EB27AACD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LSTM based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F554503-940F-FC47-AFD1-759FD0E0307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1"/>
          <a:stretch/>
        </p:blipFill>
        <p:spPr>
          <a:xfrm>
            <a:off x="418530" y="688181"/>
            <a:ext cx="5677178" cy="3078749"/>
          </a:xfrm>
        </p:spPr>
      </p:pic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DBD89939-4E61-CB4B-BFB8-957426653550}"/>
              </a:ext>
            </a:extLst>
          </p:cNvPr>
          <p:cNvCxnSpPr>
            <a:cxnSpLocks/>
          </p:cNvCxnSpPr>
          <p:nvPr/>
        </p:nvCxnSpPr>
        <p:spPr>
          <a:xfrm flipV="1">
            <a:off x="477685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2322ECF4-2307-CC4A-84CE-D622351CB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4" y="690735"/>
            <a:ext cx="5677177" cy="3188485"/>
          </a:xfrm>
          <a:prstGeom prst="rect">
            <a:avLst/>
          </a:prstGeom>
        </p:spPr>
      </p:pic>
      <p:pic>
        <p:nvPicPr>
          <p:cNvPr id="13" name="Grafik 12" descr="Ein Bild, das Karte enthält.&#10;&#10;Automatisch generierte Beschreibung">
            <a:extLst>
              <a:ext uri="{FF2B5EF4-FFF2-40B4-BE49-F238E27FC236}">
                <a16:creationId xmlns:a16="http://schemas.microsoft.com/office/drawing/2014/main" id="{E56AD1F0-BC89-6146-94F8-75A6BD4D6C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100" y="3879210"/>
            <a:ext cx="2849216" cy="2136912"/>
          </a:xfrm>
          <a:prstGeom prst="rect">
            <a:avLst/>
          </a:prstGeom>
        </p:spPr>
      </p:pic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819BDE6A-60CD-9B45-A66D-6ACF49FDAE88}"/>
              </a:ext>
            </a:extLst>
          </p:cNvPr>
          <p:cNvCxnSpPr>
            <a:cxnSpLocks/>
          </p:cNvCxnSpPr>
          <p:nvPr/>
        </p:nvCxnSpPr>
        <p:spPr>
          <a:xfrm flipV="1">
            <a:off x="10527415" y="930729"/>
            <a:ext cx="0" cy="220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22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2F52F1-B7D2-8743-91B6-F9DDCC2C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Error From Mean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68BFB4D-A237-8A44-A95F-16682F6D3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61" y="729339"/>
            <a:ext cx="4916489" cy="27612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84A631C-1B32-3945-9C0C-0F5711635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93"/>
          <a:stretch/>
        </p:blipFill>
        <p:spPr>
          <a:xfrm>
            <a:off x="1003960" y="3429000"/>
            <a:ext cx="4916489" cy="2659284"/>
          </a:xfrm>
          <a:prstGeom prst="rect">
            <a:avLst/>
          </a:prstGeom>
        </p:spPr>
      </p:pic>
      <p:pic>
        <p:nvPicPr>
          <p:cNvPr id="9" name="Grafik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AFD8B95C-0DEB-CF48-BFED-735528A642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841" y="3461109"/>
            <a:ext cx="3136739" cy="2352554"/>
          </a:xfrm>
          <a:prstGeom prst="rect">
            <a:avLst/>
          </a:prstGeom>
        </p:spPr>
      </p:pic>
      <p:pic>
        <p:nvPicPr>
          <p:cNvPr id="11" name="Grafik 10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774DA8A3-BC0B-1949-9686-978A8B3A21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270" y="724537"/>
            <a:ext cx="3136739" cy="2352554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49D1A8B-F68F-604D-A633-563E81D49C6D}"/>
              </a:ext>
            </a:extLst>
          </p:cNvPr>
          <p:cNvCxnSpPr>
            <a:cxnSpLocks/>
          </p:cNvCxnSpPr>
          <p:nvPr/>
        </p:nvCxnSpPr>
        <p:spPr>
          <a:xfrm flipV="1">
            <a:off x="4805092" y="936434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0F5E5375-BF75-A644-8E4E-F340EE30ECBD}"/>
              </a:ext>
            </a:extLst>
          </p:cNvPr>
          <p:cNvCxnSpPr>
            <a:cxnSpLocks/>
          </p:cNvCxnSpPr>
          <p:nvPr/>
        </p:nvCxnSpPr>
        <p:spPr>
          <a:xfrm flipV="1">
            <a:off x="5194157" y="3631306"/>
            <a:ext cx="0" cy="19200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4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 (10 second measurement)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1769BF-C20D-3B4C-89C7-76090C6F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Idea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B1E531-6139-B246-B90A-2C34AA6FB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9477" y="836831"/>
            <a:ext cx="3978191" cy="2130059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90FF9B5-132B-E845-82B8-7EA92E5F4C0E}"/>
              </a:ext>
            </a:extLst>
          </p:cNvPr>
          <p:cNvGrpSpPr/>
          <p:nvPr/>
        </p:nvGrpSpPr>
        <p:grpSpPr>
          <a:xfrm>
            <a:off x="873924" y="884177"/>
            <a:ext cx="3718979" cy="1991268"/>
            <a:chOff x="6742569" y="2384785"/>
            <a:chExt cx="4433207" cy="2900229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8F0450A4-F6AF-174D-AB16-90E820DA2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42569" y="2384785"/>
              <a:ext cx="4433207" cy="2900229"/>
            </a:xfrm>
            <a:prstGeom prst="rect">
              <a:avLst/>
            </a:prstGeom>
          </p:spPr>
        </p:pic>
        <p:sp>
          <p:nvSpPr>
            <p:cNvPr id="22" name="Ring 21">
              <a:extLst>
                <a:ext uri="{FF2B5EF4-FFF2-40B4-BE49-F238E27FC236}">
                  <a16:creationId xmlns:a16="http://schemas.microsoft.com/office/drawing/2014/main" id="{D33D4DDA-FADC-3949-B25A-0915CBAD1F0A}"/>
                </a:ext>
              </a:extLst>
            </p:cNvPr>
            <p:cNvSpPr/>
            <p:nvPr/>
          </p:nvSpPr>
          <p:spPr>
            <a:xfrm>
              <a:off x="7128609" y="3978992"/>
              <a:ext cx="387007" cy="993842"/>
            </a:xfrm>
            <a:prstGeom prst="donut">
              <a:avLst>
                <a:gd name="adj" fmla="val 324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0FFDE82C-1196-AF44-9930-8DF65A52445C}"/>
              </a:ext>
            </a:extLst>
          </p:cNvPr>
          <p:cNvSpPr txBox="1"/>
          <p:nvPr/>
        </p:nvSpPr>
        <p:spPr>
          <a:xfrm>
            <a:off x="645640" y="2842810"/>
            <a:ext cx="430137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Determine ground truth changepoint time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ED16ADD-1072-7141-9846-E7F1AA02D841}"/>
              </a:ext>
            </a:extLst>
          </p:cNvPr>
          <p:cNvSpPr txBox="1"/>
          <p:nvPr/>
        </p:nvSpPr>
        <p:spPr>
          <a:xfrm>
            <a:off x="6521030" y="2864716"/>
            <a:ext cx="371508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Create metric 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DF762B1-FBE0-9E4C-8291-03089AC3572B}"/>
              </a:ext>
            </a:extLst>
          </p:cNvPr>
          <p:cNvSpPr txBox="1"/>
          <p:nvPr/>
        </p:nvSpPr>
        <p:spPr>
          <a:xfrm>
            <a:off x="5951694" y="3726922"/>
            <a:ext cx="527048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Evaluate metric based on separability using a threshold with AUC-ROC curve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compare all methods based on AUC score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Use our approach to generate labels for supervised classification (knowledge from coin experiment)</a:t>
            </a:r>
          </a:p>
        </p:txBody>
      </p:sp>
      <p:pic>
        <p:nvPicPr>
          <p:cNvPr id="38" name="Grafik 3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70D34D4-D429-5C4C-9CFA-D010EB59E2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997" y="3545217"/>
            <a:ext cx="4589698" cy="2577721"/>
          </a:xfrm>
          <a:prstGeom prst="rect">
            <a:avLst/>
          </a:prstGeom>
        </p:spPr>
      </p:pic>
      <p:sp>
        <p:nvSpPr>
          <p:cNvPr id="39" name="Bogen 38">
            <a:extLst>
              <a:ext uri="{FF2B5EF4-FFF2-40B4-BE49-F238E27FC236}">
                <a16:creationId xmlns:a16="http://schemas.microsoft.com/office/drawing/2014/main" id="{51BA380B-4F68-DA4C-96CE-21C5C5D14C32}"/>
              </a:ext>
            </a:extLst>
          </p:cNvPr>
          <p:cNvSpPr/>
          <p:nvPr/>
        </p:nvSpPr>
        <p:spPr>
          <a:xfrm flipV="1">
            <a:off x="1726564" y="3850299"/>
            <a:ext cx="4111626" cy="2334490"/>
          </a:xfrm>
          <a:prstGeom prst="arc">
            <a:avLst>
              <a:gd name="adj1" fmla="val 5422735"/>
              <a:gd name="adj2" fmla="val 107339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47ED6FB6-DEB1-D34B-BEC4-12CB8A9C8175}"/>
              </a:ext>
            </a:extLst>
          </p:cNvPr>
          <p:cNvCxnSpPr>
            <a:cxnSpLocks/>
          </p:cNvCxnSpPr>
          <p:nvPr/>
        </p:nvCxnSpPr>
        <p:spPr>
          <a:xfrm flipV="1">
            <a:off x="3771265" y="3850299"/>
            <a:ext cx="2009775" cy="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07174221-388D-FD40-A598-4E725F18DD4E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96330" y="3184442"/>
            <a:ext cx="0" cy="18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5668EA42-130D-D843-826D-A68FF0FAE661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8378572" y="3206348"/>
            <a:ext cx="0" cy="1597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1224ABC1-0CC6-E442-AD06-3F1D482B4B60}"/>
              </a:ext>
            </a:extLst>
          </p:cNvPr>
          <p:cNvCxnSpPr/>
          <p:nvPr/>
        </p:nvCxnSpPr>
        <p:spPr>
          <a:xfrm>
            <a:off x="2796330" y="3366147"/>
            <a:ext cx="55903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1E3B2DD8-7B3F-0D47-BE63-5D19A30E3306}"/>
              </a:ext>
            </a:extLst>
          </p:cNvPr>
          <p:cNvCxnSpPr/>
          <p:nvPr/>
        </p:nvCxnSpPr>
        <p:spPr>
          <a:xfrm>
            <a:off x="5665914" y="3366147"/>
            <a:ext cx="0" cy="17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FC60359C-AB67-6C49-A27F-D23DEF006DD0}"/>
              </a:ext>
            </a:extLst>
          </p:cNvPr>
          <p:cNvCxnSpPr>
            <a:cxnSpLocks/>
          </p:cNvCxnSpPr>
          <p:nvPr/>
        </p:nvCxnSpPr>
        <p:spPr>
          <a:xfrm>
            <a:off x="8441615" y="919716"/>
            <a:ext cx="0" cy="18739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6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>
            <a:cxnSpLocks/>
          </p:cNvCxnSpPr>
          <p:nvPr/>
        </p:nvCxnSpPr>
        <p:spPr>
          <a:xfrm>
            <a:off x="5638220" y="2885704"/>
            <a:ext cx="0" cy="24211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2">
                <a:extLst>
                  <a:ext uri="{FF2B5EF4-FFF2-40B4-BE49-F238E27FC236}">
                    <a16:creationId xmlns:a16="http://schemas.microsoft.com/office/drawing/2014/main" id="{563D1B09-4349-2648-832C-96075DE4BF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07069" y="2885704"/>
                <a:ext cx="4550416" cy="3123209"/>
              </a:xfrm>
              <a:prstGeom prst="rect">
                <a:avLst/>
              </a:prstGeom>
              <a:ln>
                <a:noFill/>
              </a:ln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269" rtl="0" eaLnBrk="1" latinLnBrk="0" hangingPunct="1"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1pPr>
                <a:lvl2pPr marL="395942" indent="-323953" algn="l" defTabSz="914269" rtl="0" eaLnBrk="1" latinLnBrk="0" hangingPunct="1">
                  <a:spcBef>
                    <a:spcPts val="300"/>
                  </a:spcBef>
                  <a:buFont typeface="Open Sans" panose="020B0606030504020204" pitchFamily="34" charset="0"/>
                  <a:buChar char="—"/>
                  <a:defRPr sz="16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2pPr>
                <a:lvl3pPr marL="0" indent="0" algn="l" defTabSz="914269" rtl="0" eaLnBrk="1" latinLnBrk="0" hangingPunct="1">
                  <a:spcBef>
                    <a:spcPts val="12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3pPr>
                <a:lvl4pPr marL="395942" indent="-215969" algn="l" defTabSz="914269" rtl="0" eaLnBrk="1" latinLnBrk="0" hangingPunct="1">
                  <a:spcBef>
                    <a:spcPts val="300"/>
                  </a:spcBef>
                  <a:buFont typeface="Symbol" panose="05050102010706020507" pitchFamily="18" charset="2"/>
                  <a:buChar char="-"/>
                  <a:defRPr sz="1400" kern="120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4pPr>
                <a:lvl5pPr marL="575916" indent="-179362" algn="l" defTabSz="914269" rtl="0" eaLnBrk="1" latinLnBrk="0" hangingPunct="1">
                  <a:spcBef>
                    <a:spcPts val="300"/>
                  </a:spcBef>
                  <a:buFont typeface="Symbol" panose="05050102010706020507" pitchFamily="18" charset="2"/>
                  <a:buChar char="-"/>
                  <a:defRPr sz="1400" kern="1200" baseline="0">
                    <a:solidFill>
                      <a:schemeClr val="tx2"/>
                    </a:solidFill>
                    <a:latin typeface="Open Sans" panose="020B0606030504020204" pitchFamily="34" charset="0"/>
                    <a:ea typeface="+mn-ea"/>
                    <a:cs typeface="+mn-cs"/>
                  </a:defRPr>
                </a:lvl5pPr>
                <a:lvl6pPr marL="358723" indent="0" algn="l" defTabSz="914269" rtl="0" eaLnBrk="1" latinLnBrk="0" hangingPunct="1">
                  <a:spcBef>
                    <a:spcPts val="0"/>
                  </a:spcBef>
                  <a:buFont typeface="Arial" panose="020B0604020202020204" pitchFamily="34" charset="0"/>
                  <a:buNone/>
                  <a:defRPr sz="3200" b="1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6pPr>
                <a:lvl7pPr marL="358723" indent="0" algn="l" defTabSz="914269" rtl="0" eaLnBrk="1" latinLnBrk="0" hangingPunct="1">
                  <a:spcBef>
                    <a:spcPts val="0"/>
                  </a:spcBef>
                  <a:buFont typeface="Arial" panose="020B0604020202020204" pitchFamily="34" charset="0"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7pPr>
                <a:lvl8pPr marL="3428502" indent="-228566" algn="l" defTabSz="914269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5635" indent="-228566" algn="l" defTabSz="914269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Symbol" pitchFamily="2" charset="2"/>
                  <a:buChar char="-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=1,…,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e>
                    </m:nary>
                  </m:oMath>
                </a14:m>
                <a:endParaRPr lang="en-GB" dirty="0"/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Describes the absolute change between two consecutive measurement points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Error = Mean abs. change 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Error curve looks nearly ideal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Change point almost perfectly hits the expert opinion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AUC = 0.99</a:t>
                </a:r>
              </a:p>
            </p:txBody>
          </p:sp>
        </mc:Choice>
        <mc:Fallback>
          <p:sp>
            <p:nvSpPr>
              <p:cNvPr id="13" name="Inhaltsplatzhalter 2">
                <a:extLst>
                  <a:ext uri="{FF2B5EF4-FFF2-40B4-BE49-F238E27FC236}">
                    <a16:creationId xmlns:a16="http://schemas.microsoft.com/office/drawing/2014/main" id="{563D1B09-4349-2648-832C-96075DE4BF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7069" y="2885704"/>
                <a:ext cx="4550416" cy="3123209"/>
              </a:xfrm>
              <a:prstGeom prst="rect">
                <a:avLst/>
              </a:prstGeom>
              <a:blipFill>
                <a:blip r:embed="rId3"/>
                <a:stretch>
                  <a:fillRect l="-2786" t="-11741" r="-362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142300" y="2157962"/>
            <a:ext cx="0" cy="24026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5221289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1.00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90B2196E-D327-BC45-850F-E6ACE5DD1D66}"/>
              </a:ext>
            </a:extLst>
          </p:cNvPr>
          <p:cNvCxnSpPr>
            <a:cxnSpLocks/>
          </p:cNvCxnSpPr>
          <p:nvPr/>
        </p:nvCxnSpPr>
        <p:spPr>
          <a:xfrm flipV="1">
            <a:off x="488420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E6826260-D426-2A49-BAC0-4DE7B78354DE}"/>
              </a:ext>
            </a:extLst>
          </p:cNvPr>
          <p:cNvCxnSpPr>
            <a:cxnSpLocks/>
          </p:cNvCxnSpPr>
          <p:nvPr/>
        </p:nvCxnSpPr>
        <p:spPr>
          <a:xfrm flipV="1">
            <a:off x="10688864" y="2438400"/>
            <a:ext cx="0" cy="20189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EF33B3C-6526-7042-BEC5-34DD021C2227}"/>
              </a:ext>
            </a:extLst>
          </p:cNvPr>
          <p:cNvSpPr txBox="1">
            <a:spLocks/>
          </p:cNvSpPr>
          <p:nvPr/>
        </p:nvSpPr>
        <p:spPr>
          <a:xfrm>
            <a:off x="6271549" y="5142407"/>
            <a:ext cx="5183840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AUC = 0.98</a:t>
            </a:r>
          </a:p>
        </p:txBody>
      </p: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1336</Words>
  <Application>Microsoft Macintosh PowerPoint</Application>
  <PresentationFormat>Breitbild</PresentationFormat>
  <Paragraphs>316</Paragraphs>
  <Slides>24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0" baseType="lpstr">
      <vt:lpstr>Symbol</vt:lpstr>
      <vt:lpstr>Open Sans</vt:lpstr>
      <vt:lpstr>Cambria Math</vt:lpstr>
      <vt:lpstr>Calibri</vt:lpstr>
      <vt:lpstr>Arial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Main Idea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 - CNN based</vt:lpstr>
      <vt:lpstr>Autoencoder Results - Qualitatively </vt:lpstr>
      <vt:lpstr>Autoencoder Results - Qualitatively </vt:lpstr>
      <vt:lpstr>Autoencoder Results - Quantitatively </vt:lpstr>
      <vt:lpstr>Autoencoder Results - Latent Spaces </vt:lpstr>
      <vt:lpstr>Autoencoder Results - Latent Spaces </vt:lpstr>
      <vt:lpstr>Autoencoder - Reduced Model</vt:lpstr>
      <vt:lpstr>Autoencoder - Reduced Model</vt:lpstr>
      <vt:lpstr>Autoencoder - Reduced Model</vt:lpstr>
      <vt:lpstr>Conclusion, Outlook and Problems</vt:lpstr>
      <vt:lpstr>Discussion</vt:lpstr>
      <vt:lpstr>Autoencoder Results - LSTM based</vt:lpstr>
      <vt:lpstr>Error From Mean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219</cp:revision>
  <cp:lastPrinted>2018-12-16T19:00:54Z</cp:lastPrinted>
  <dcterms:created xsi:type="dcterms:W3CDTF">2018-12-08T15:38:09Z</dcterms:created>
  <dcterms:modified xsi:type="dcterms:W3CDTF">2020-03-23T08:58:55Z</dcterms:modified>
</cp:coreProperties>
</file>

<file path=docProps/thumbnail.jpeg>
</file>